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6" r:id="rId1"/>
  </p:sldMasterIdLst>
  <p:sldIdLst>
    <p:sldId id="261" r:id="rId2"/>
    <p:sldId id="258" r:id="rId3"/>
    <p:sldId id="257" r:id="rId4"/>
    <p:sldId id="259" r:id="rId5"/>
    <p:sldId id="273" r:id="rId6"/>
    <p:sldId id="274" r:id="rId7"/>
    <p:sldId id="278" r:id="rId8"/>
    <p:sldId id="275" r:id="rId9"/>
    <p:sldId id="260" r:id="rId10"/>
    <p:sldId id="265" r:id="rId11"/>
    <p:sldId id="264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1184-29B7-EC41-A49C-266D0D92CC8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CE42-D814-084E-8278-636EF6A2C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14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1184-29B7-EC41-A49C-266D0D92CC8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CE42-D814-084E-8278-636EF6A2C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58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1184-29B7-EC41-A49C-266D0D92CC8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CE42-D814-084E-8278-636EF6A2C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29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1184-29B7-EC41-A49C-266D0D92CC8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CE42-D814-084E-8278-636EF6A2C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7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1184-29B7-EC41-A49C-266D0D92CC8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CE42-D814-084E-8278-636EF6A2C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1184-29B7-EC41-A49C-266D0D92CC8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CE42-D814-084E-8278-636EF6A2C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9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1184-29B7-EC41-A49C-266D0D92CC8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CE42-D814-084E-8278-636EF6A2C6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563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1184-29B7-EC41-A49C-266D0D92CC8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CE42-D814-084E-8278-636EF6A2C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0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1184-29B7-EC41-A49C-266D0D92CC8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CE42-D814-084E-8278-636EF6A2C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88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1184-29B7-EC41-A49C-266D0D92CC8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CE42-D814-084E-8278-636EF6A2C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33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1961184-29B7-EC41-A49C-266D0D92CC8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CE42-D814-084E-8278-636EF6A2C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3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1961184-29B7-EC41-A49C-266D0D92CC8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22DCE42-D814-084E-8278-636EF6A2C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7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8637" y="370106"/>
            <a:ext cx="107274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ADS Project 3 Group 3 </a:t>
            </a:r>
          </a:p>
          <a:p>
            <a:r>
              <a:rPr lang="en-US" sz="3600" dirty="0"/>
              <a:t>Predictive Modeling </a:t>
            </a:r>
            <a:r>
              <a:rPr lang="mr-IN" sz="3600" dirty="0" smtClean="0"/>
              <a:t>–</a:t>
            </a:r>
            <a:r>
              <a:rPr lang="en-US" sz="3600" dirty="0" smtClean="0"/>
              <a:t> </a:t>
            </a:r>
          </a:p>
          <a:p>
            <a:r>
              <a:rPr lang="en-US" sz="3600" dirty="0" smtClean="0"/>
              <a:t>    Fried </a:t>
            </a:r>
            <a:r>
              <a:rPr lang="en-US" sz="3600" dirty="0"/>
              <a:t>Chickens vs. </a:t>
            </a:r>
            <a:r>
              <a:rPr lang="en-US" sz="3600" dirty="0" err="1"/>
              <a:t>Labrodoodles</a:t>
            </a:r>
            <a:r>
              <a:rPr lang="en-US" sz="3600" dirty="0"/>
              <a:t> vs. Blueberry Muffins</a:t>
            </a:r>
          </a:p>
          <a:p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8958263" y="2771775"/>
            <a:ext cx="308058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Chaoyue</a:t>
            </a:r>
            <a:r>
              <a:rPr lang="en-US" sz="3200" dirty="0" smtClean="0"/>
              <a:t> Tan</a:t>
            </a:r>
          </a:p>
          <a:p>
            <a:r>
              <a:rPr lang="en-US" sz="3200" dirty="0" smtClean="0"/>
              <a:t>Han Lin</a:t>
            </a:r>
          </a:p>
          <a:p>
            <a:r>
              <a:rPr lang="en-US" sz="3200" dirty="0" err="1" smtClean="0"/>
              <a:t>Hongyang</a:t>
            </a:r>
            <a:r>
              <a:rPr lang="en-US" sz="3200" dirty="0" smtClean="0"/>
              <a:t> Yang</a:t>
            </a:r>
          </a:p>
          <a:p>
            <a:r>
              <a:rPr lang="en-US" sz="3200" dirty="0" err="1" smtClean="0"/>
              <a:t>Peilin</a:t>
            </a:r>
            <a:r>
              <a:rPr lang="en-US" sz="3200" dirty="0" smtClean="0"/>
              <a:t> </a:t>
            </a:r>
            <a:r>
              <a:rPr lang="en-US" sz="3200" dirty="0" err="1" smtClean="0"/>
              <a:t>Qiu</a:t>
            </a:r>
            <a:endParaRPr lang="en-US" sz="3200" dirty="0" smtClean="0"/>
          </a:p>
          <a:p>
            <a:r>
              <a:rPr lang="en-US" sz="3200" dirty="0"/>
              <a:t>Wyatt </a:t>
            </a:r>
            <a:r>
              <a:rPr lang="en-US" sz="3200" dirty="0" smtClean="0"/>
              <a:t>Thompson</a:t>
            </a:r>
          </a:p>
          <a:p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3" y="2771775"/>
            <a:ext cx="3757612" cy="3757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786" y="2771775"/>
            <a:ext cx="3861767" cy="375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62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770449"/>
              </p:ext>
            </p:extLst>
          </p:nvPr>
        </p:nvGraphicFramePr>
        <p:xfrm>
          <a:off x="357189" y="2043109"/>
          <a:ext cx="11187114" cy="38849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51966"/>
                <a:gridCol w="1362808"/>
                <a:gridCol w="2014537"/>
                <a:gridCol w="2714625"/>
                <a:gridCol w="2543178"/>
              </a:tblGrid>
              <a:tr h="4163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 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SIFT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SIFT+HOG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SIFT+HOG+LBP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SIFT+LBP+HOG+Gray256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</a:tr>
              <a:tr h="4163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GBM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 smtClean="0">
                          <a:effectLst/>
                        </a:rPr>
                        <a:t>0.800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0.863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0.872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0.880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</a:tr>
              <a:tr h="4163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xgboost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0.819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0.867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0.877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0.890</a:t>
                      </a:r>
                      <a:endParaRPr lang="en-US" sz="2800" b="1" i="0" u="none" strike="noStrike" dirty="0">
                        <a:solidFill>
                          <a:schemeClr val="accent3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</a:tr>
              <a:tr h="4163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Random Forest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0.790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0.834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0.832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0.839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</a:tr>
              <a:tr h="4163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Logistic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0.694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0.813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0.844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 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4163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 smtClean="0">
                          <a:effectLst/>
                        </a:rPr>
                        <a:t>Logistic with Lasso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0.702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0.826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0.836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 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4163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Neural Network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0.610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0.700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 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 </a:t>
                      </a:r>
                      <a:endParaRPr lang="en-US" sz="2800" u="none" strike="noStrike" dirty="0" smtClean="0">
                        <a:effectLst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97280" y="529709"/>
            <a:ext cx="21448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ANALYSIS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55384" y="1424340"/>
            <a:ext cx="9018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Predicting accuracy of different models and different features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5449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7280" y="529709"/>
            <a:ext cx="21448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ANALYSIS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838" y="1025524"/>
            <a:ext cx="8488362" cy="570351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8729664" y="1614488"/>
            <a:ext cx="457199" cy="142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526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38" y="428625"/>
            <a:ext cx="1691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RESULT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374791" y="908953"/>
            <a:ext cx="5481693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P</a:t>
            </a:r>
            <a:r>
              <a:rPr lang="en-US" sz="2800" u="none" strike="noStrike" dirty="0" smtClean="0">
                <a:solidFill>
                  <a:schemeClr val="accent3"/>
                </a:solidFill>
                <a:effectLst/>
              </a:rPr>
              <a:t>roposed model:</a:t>
            </a:r>
          </a:p>
          <a:p>
            <a:r>
              <a:rPr lang="en-US" sz="2800" dirty="0" smtClean="0"/>
              <a:t>    Model: </a:t>
            </a:r>
            <a:r>
              <a:rPr lang="en-US" sz="2800" u="none" strike="noStrike" dirty="0" smtClean="0">
                <a:effectLst/>
              </a:rPr>
              <a:t> </a:t>
            </a:r>
            <a:r>
              <a:rPr lang="en-US" sz="2800" u="none" strike="noStrike" dirty="0" err="1" smtClean="0">
                <a:effectLst/>
              </a:rPr>
              <a:t>XGBoost</a:t>
            </a:r>
            <a:endParaRPr lang="en-US" sz="2800" dirty="0"/>
          </a:p>
          <a:p>
            <a:r>
              <a:rPr lang="en-US" sz="2800" dirty="0" smtClean="0">
                <a:solidFill>
                  <a:srgbClr val="000000"/>
                </a:solidFill>
                <a:latin typeface="Calibri" charset="0"/>
              </a:rPr>
              <a:t>     Feature: SIFT + HOG + LBP + Gray </a:t>
            </a:r>
            <a:endParaRPr lang="en-US" sz="2800" dirty="0">
              <a:solidFill>
                <a:srgbClr val="000000"/>
              </a:solidFill>
              <a:latin typeface="Calibri" charset="0"/>
            </a:endParaRPr>
          </a:p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198274"/>
              </p:ext>
            </p:extLst>
          </p:nvPr>
        </p:nvGraphicFramePr>
        <p:xfrm>
          <a:off x="1057275" y="2404943"/>
          <a:ext cx="10116727" cy="3859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1927"/>
                <a:gridCol w="2326388"/>
                <a:gridCol w="1484603"/>
                <a:gridCol w="1698875"/>
                <a:gridCol w="2754934"/>
              </a:tblGrid>
              <a:tr h="556439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800" u="none" strike="noStrike">
                          <a:effectLst/>
                        </a:rPr>
                        <a:t> </a:t>
                      </a:r>
                      <a:endParaRPr lang="sk-SK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predicting accuracy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training time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predicting time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Size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11128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>
                          <a:effectLst/>
                        </a:rPr>
                        <a:t>baseline model (GBM+SIFT)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2800" u="none" strike="noStrike" dirty="0">
                          <a:effectLst/>
                        </a:rPr>
                        <a:t>0.8</a:t>
                      </a:r>
                      <a:endParaRPr lang="nb-N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u="none" strike="noStrike">
                          <a:effectLst/>
                        </a:rPr>
                        <a:t>152.279</a:t>
                      </a:r>
                      <a:endParaRPr lang="is-I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2800" u="none" strike="noStrike">
                          <a:effectLst/>
                        </a:rPr>
                        <a:t>7.629</a:t>
                      </a:r>
                      <a:endParaRPr lang="nb-NO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2800" u="none" strike="noStrike">
                          <a:effectLst/>
                        </a:rPr>
                        <a:t>79MB</a:t>
                      </a:r>
                      <a:endParaRPr lang="fi-FI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16693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proposed model (</a:t>
                      </a:r>
                      <a:r>
                        <a:rPr lang="en-US" sz="2800" u="none" strike="noStrike" dirty="0" err="1">
                          <a:effectLst/>
                        </a:rPr>
                        <a:t>XGBoost</a:t>
                      </a:r>
                      <a:r>
                        <a:rPr lang="en-US" sz="2800" u="none" strike="noStrike" dirty="0">
                          <a:effectLst/>
                        </a:rPr>
                        <a:t> + new feature)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2800" u="none" strike="noStrike" dirty="0" smtClean="0">
                          <a:effectLst/>
                        </a:rPr>
                        <a:t>0.89</a:t>
                      </a:r>
                      <a:endParaRPr lang="nb-N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800" u="none" strike="noStrike" dirty="0" smtClean="0">
                          <a:effectLst/>
                        </a:rPr>
                        <a:t>193.722 </a:t>
                      </a:r>
                      <a:endParaRPr lang="hr-H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2800" u="none" strike="noStrike">
                          <a:effectLst/>
                        </a:rPr>
                        <a:t>0.392</a:t>
                      </a:r>
                      <a:endParaRPr lang="nb-NO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800" u="none" strike="noStrike" dirty="0">
                          <a:effectLst/>
                        </a:rPr>
                        <a:t>184KB</a:t>
                      </a:r>
                      <a:endParaRPr lang="is-I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104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4338" y="300037"/>
            <a:ext cx="3706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INTRODUCTION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414338" y="803493"/>
            <a:ext cx="11027121" cy="698652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</a:rPr>
              <a:t>Goal: </a:t>
            </a:r>
          </a:p>
          <a:p>
            <a:r>
              <a:rPr lang="en-US" sz="2800" dirty="0" smtClean="0"/>
              <a:t>    Classify images of Fried Chickens vs. </a:t>
            </a:r>
            <a:r>
              <a:rPr lang="en-US" sz="2800" dirty="0" err="1" smtClean="0"/>
              <a:t>Labrodoodles</a:t>
            </a:r>
            <a:r>
              <a:rPr lang="en-US" sz="2800" dirty="0" smtClean="0"/>
              <a:t> vs. Blueberry Muffins</a:t>
            </a:r>
          </a:p>
          <a:p>
            <a:r>
              <a:rPr lang="en-US" sz="2800" dirty="0" smtClean="0"/>
              <a:t> </a:t>
            </a:r>
          </a:p>
          <a:p>
            <a:r>
              <a:rPr lang="en-US" sz="2800" b="1" dirty="0" smtClean="0">
                <a:solidFill>
                  <a:schemeClr val="accent3"/>
                </a:solidFill>
              </a:rPr>
              <a:t>Baseline: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Gradient Boosting Model with SIFT feature</a:t>
            </a:r>
          </a:p>
          <a:p>
            <a:endParaRPr lang="en-US" sz="2800" dirty="0"/>
          </a:p>
          <a:p>
            <a:r>
              <a:rPr lang="en-US" sz="2800" b="1" dirty="0" smtClean="0">
                <a:solidFill>
                  <a:schemeClr val="accent3"/>
                </a:solidFill>
              </a:rPr>
              <a:t>What we do next: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Try new models (</a:t>
            </a:r>
            <a:r>
              <a:rPr lang="en-US" sz="2800" dirty="0" err="1" smtClean="0"/>
              <a:t>XGBoost</a:t>
            </a:r>
            <a:r>
              <a:rPr lang="en-US" sz="2800" dirty="0" smtClean="0"/>
              <a:t>, Random Forest, SVM,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                       Logistic Regression, </a:t>
            </a:r>
            <a:r>
              <a:rPr lang="en-US" sz="2800" dirty="0"/>
              <a:t>Neural Network</a:t>
            </a:r>
            <a:r>
              <a:rPr lang="en-US" sz="2800" dirty="0" smtClean="0"/>
              <a:t>)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Try new features (HOG, LBP, Gray scale) </a:t>
            </a:r>
          </a:p>
          <a:p>
            <a:endParaRPr lang="en-US" sz="2800" dirty="0" smtClean="0"/>
          </a:p>
          <a:p>
            <a:r>
              <a:rPr lang="en-US" sz="2800" b="1" dirty="0" smtClean="0">
                <a:solidFill>
                  <a:schemeClr val="accent3"/>
                </a:solidFill>
              </a:rPr>
              <a:t>P</a:t>
            </a:r>
            <a:r>
              <a:rPr lang="en-US" sz="2800" b="1" u="none" strike="noStrike" dirty="0" smtClean="0">
                <a:solidFill>
                  <a:schemeClr val="accent3"/>
                </a:solidFill>
                <a:effectLst/>
              </a:rPr>
              <a:t>roposed model:</a:t>
            </a:r>
          </a:p>
          <a:p>
            <a:r>
              <a:rPr lang="en-US" sz="2800" dirty="0" smtClean="0"/>
              <a:t>    Model: </a:t>
            </a:r>
            <a:r>
              <a:rPr lang="en-US" sz="2800" u="none" strike="noStrike" dirty="0" smtClean="0">
                <a:effectLst/>
              </a:rPr>
              <a:t> </a:t>
            </a:r>
            <a:r>
              <a:rPr lang="en-US" sz="2800" u="none" strike="noStrike" dirty="0" err="1" smtClean="0">
                <a:effectLst/>
              </a:rPr>
              <a:t>XGBoost</a:t>
            </a:r>
            <a:endParaRPr lang="en-US" sz="2800" dirty="0" smtClean="0"/>
          </a:p>
          <a:p>
            <a:r>
              <a:rPr lang="en-US" sz="2800" dirty="0">
                <a:solidFill>
                  <a:srgbClr val="000000"/>
                </a:solidFill>
                <a:latin typeface="Calibri" charset="0"/>
              </a:rPr>
              <a:t>     Feature: SIFT + HOG + LBP + </a:t>
            </a:r>
            <a:r>
              <a:rPr lang="en-US" sz="2800" dirty="0" smtClean="0">
                <a:solidFill>
                  <a:srgbClr val="000000"/>
                </a:solidFill>
                <a:latin typeface="Calibri" charset="0"/>
              </a:rPr>
              <a:t>Gray</a:t>
            </a:r>
            <a:endParaRPr lang="en-US" sz="2800" dirty="0">
              <a:solidFill>
                <a:srgbClr val="000000"/>
              </a:solidFill>
              <a:latin typeface="Calibri" charset="0"/>
            </a:endParaRPr>
          </a:p>
          <a:p>
            <a:endParaRPr lang="en-US" sz="2800" b="1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946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4363" y="485775"/>
            <a:ext cx="2103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OUTLINE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86212" y="1828800"/>
            <a:ext cx="3268908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Models</a:t>
            </a:r>
          </a:p>
          <a:p>
            <a:endParaRPr lang="en-US" sz="3200" dirty="0" smtClean="0"/>
          </a:p>
          <a:p>
            <a:r>
              <a:rPr lang="en-US" sz="3200" dirty="0" smtClean="0"/>
              <a:t>Feature Extraction</a:t>
            </a:r>
          </a:p>
          <a:p>
            <a:endParaRPr lang="en-US" sz="3200" dirty="0" smtClean="0"/>
          </a:p>
          <a:p>
            <a:r>
              <a:rPr lang="en-US" altLang="zh-CN" sz="3200" dirty="0" smtClean="0"/>
              <a:t>Analysis</a:t>
            </a:r>
          </a:p>
          <a:p>
            <a:endParaRPr lang="en-US" altLang="zh-CN" sz="3200" dirty="0"/>
          </a:p>
          <a:p>
            <a:r>
              <a:rPr lang="en-US" altLang="zh-CN" sz="3200" dirty="0" smtClean="0"/>
              <a:t>Result</a:t>
            </a:r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64209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1513" y="514350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MODELS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890589" y="1307009"/>
            <a:ext cx="1112996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Five candidate models:</a:t>
            </a:r>
          </a:p>
          <a:p>
            <a:r>
              <a:rPr lang="en-US" sz="2800" dirty="0" smtClean="0"/>
              <a:t>GBM, </a:t>
            </a:r>
            <a:r>
              <a:rPr lang="en-US" sz="2800" dirty="0" err="1" smtClean="0"/>
              <a:t>XGBoost</a:t>
            </a:r>
            <a:r>
              <a:rPr lang="en-US" sz="2800" dirty="0" smtClean="0"/>
              <a:t>, Random Forest, Logistic Regression, Neural Network</a:t>
            </a:r>
          </a:p>
          <a:p>
            <a:endParaRPr lang="en-US" sz="2800" dirty="0"/>
          </a:p>
          <a:p>
            <a:r>
              <a:rPr lang="en-US" sz="2800" dirty="0" smtClean="0"/>
              <a:t>We used cross validation to tune the parameters of each model.</a:t>
            </a:r>
          </a:p>
          <a:p>
            <a:endParaRPr lang="en-US" sz="2800" dirty="0"/>
          </a:p>
          <a:p>
            <a:r>
              <a:rPr lang="en-US" sz="2800" dirty="0" smtClean="0">
                <a:solidFill>
                  <a:schemeClr val="accent3"/>
                </a:solidFill>
              </a:rPr>
              <a:t>GBM: </a:t>
            </a:r>
          </a:p>
          <a:p>
            <a:r>
              <a:rPr lang="en-US" sz="2800" dirty="0" err="1" smtClean="0"/>
              <a:t>n.trees</a:t>
            </a:r>
            <a:r>
              <a:rPr lang="en-US" sz="2800" dirty="0" smtClean="0"/>
              <a:t>(number of trees), shrinkage(learning rate)</a:t>
            </a:r>
          </a:p>
          <a:p>
            <a:r>
              <a:rPr lang="en-US" sz="2800" dirty="0" err="1" smtClean="0">
                <a:solidFill>
                  <a:schemeClr val="accent3"/>
                </a:solidFill>
              </a:rPr>
              <a:t>XGBoost</a:t>
            </a:r>
            <a:r>
              <a:rPr lang="en-US" sz="2800" dirty="0" smtClean="0">
                <a:solidFill>
                  <a:schemeClr val="accent3"/>
                </a:solidFill>
              </a:rPr>
              <a:t>: </a:t>
            </a:r>
          </a:p>
          <a:p>
            <a:r>
              <a:rPr lang="en-US" sz="2800" dirty="0" err="1" smtClean="0"/>
              <a:t>max.depth</a:t>
            </a:r>
            <a:r>
              <a:rPr lang="en-US" sz="2800" dirty="0" smtClean="0"/>
              <a:t>(</a:t>
            </a:r>
            <a:r>
              <a:rPr lang="en-US" sz="2800" dirty="0"/>
              <a:t>maximum depth of a </a:t>
            </a:r>
            <a:r>
              <a:rPr lang="en-US" sz="2800" dirty="0" smtClean="0"/>
              <a:t>tree</a:t>
            </a:r>
            <a:r>
              <a:rPr lang="en-US" sz="2800" dirty="0" smtClean="0"/>
              <a:t>), </a:t>
            </a:r>
            <a:r>
              <a:rPr lang="en-US" sz="2800" dirty="0" err="1" smtClean="0"/>
              <a:t>num_round</a:t>
            </a:r>
            <a:r>
              <a:rPr lang="en-US" sz="2800" dirty="0" smtClean="0"/>
              <a:t>(</a:t>
            </a:r>
            <a:r>
              <a:rPr lang="en-US" sz="2800" dirty="0"/>
              <a:t>The number of rounds for </a:t>
            </a:r>
            <a:r>
              <a:rPr lang="en-US" sz="2800" dirty="0" smtClean="0"/>
              <a:t>boosting</a:t>
            </a:r>
            <a:r>
              <a:rPr lang="en-US" sz="2800" dirty="0" smtClean="0"/>
              <a:t>)</a:t>
            </a:r>
            <a:endParaRPr lang="en-US" sz="2800" dirty="0" smtClean="0"/>
          </a:p>
          <a:p>
            <a:r>
              <a:rPr lang="en-US" sz="2800" dirty="0" smtClean="0">
                <a:solidFill>
                  <a:schemeClr val="accent3"/>
                </a:solidFill>
              </a:rPr>
              <a:t>Random Forest: </a:t>
            </a:r>
          </a:p>
          <a:p>
            <a:r>
              <a:rPr lang="en-US" sz="2800" dirty="0" err="1" smtClean="0"/>
              <a:t>n.trees</a:t>
            </a:r>
            <a:r>
              <a:rPr lang="en-US" sz="2800" dirty="0" smtClean="0"/>
              <a:t>(number of trees)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41389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1513" y="514350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MODELS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171575" y="1466076"/>
            <a:ext cx="332033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accent3"/>
                </a:solidFill>
              </a:rPr>
              <a:t>GBM</a:t>
            </a:r>
          </a:p>
          <a:p>
            <a:endParaRPr lang="en-US" altLang="zh-CN" sz="2800" dirty="0"/>
          </a:p>
          <a:p>
            <a:r>
              <a:rPr lang="en-US" altLang="zh-CN" sz="2800" dirty="0" smtClean="0"/>
              <a:t>Choose:</a:t>
            </a:r>
          </a:p>
          <a:p>
            <a:r>
              <a:rPr lang="en-US" altLang="zh-CN" sz="2800" dirty="0" smtClean="0"/>
              <a:t>Number of trees: 250</a:t>
            </a:r>
          </a:p>
          <a:p>
            <a:r>
              <a:rPr lang="en-US" altLang="zh-CN" sz="2800" dirty="0" smtClean="0"/>
              <a:t>Shrinkage: 0.1</a:t>
            </a:r>
          </a:p>
          <a:p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466076"/>
            <a:ext cx="6648287" cy="489186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6214533" y="1930400"/>
            <a:ext cx="677334" cy="3556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226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1513" y="514350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MODELS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200150" y="1600200"/>
            <a:ext cx="231986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chemeClr val="accent3"/>
                </a:solidFill>
              </a:rPr>
              <a:t>XGBoost</a:t>
            </a:r>
            <a:endParaRPr lang="en-US" sz="3600" dirty="0" smtClean="0">
              <a:solidFill>
                <a:schemeClr val="accent3"/>
              </a:solidFill>
            </a:endParaRPr>
          </a:p>
          <a:p>
            <a:endParaRPr lang="en-US" sz="2800" dirty="0"/>
          </a:p>
          <a:p>
            <a:r>
              <a:rPr lang="en-US" sz="2800" dirty="0" smtClean="0"/>
              <a:t>Choose:</a:t>
            </a:r>
          </a:p>
          <a:p>
            <a:r>
              <a:rPr lang="en-US" sz="2800" dirty="0" smtClean="0"/>
              <a:t>Max depth = 5</a:t>
            </a:r>
          </a:p>
          <a:p>
            <a:r>
              <a:rPr lang="en-US" sz="2800" dirty="0" err="1" smtClean="0"/>
              <a:t>Nround</a:t>
            </a:r>
            <a:r>
              <a:rPr lang="en-US" sz="2800" dirty="0" smtClean="0"/>
              <a:t> = 100</a:t>
            </a:r>
          </a:p>
          <a:p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562" y="1600200"/>
            <a:ext cx="6758959" cy="482578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7343775" y="2000250"/>
            <a:ext cx="377826" cy="21801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710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1513" y="514350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MODELS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71513" y="1457325"/>
            <a:ext cx="305711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accent3"/>
                </a:solidFill>
              </a:rPr>
              <a:t>Random Forest</a:t>
            </a:r>
          </a:p>
          <a:p>
            <a:endParaRPr lang="en-US" sz="2800" dirty="0"/>
          </a:p>
          <a:p>
            <a:r>
              <a:rPr lang="en-US" sz="2800" dirty="0" smtClean="0"/>
              <a:t>Choose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r>
              <a:rPr lang="en-US" sz="2800" dirty="0" smtClean="0"/>
              <a:t>Number of trees: </a:t>
            </a:r>
          </a:p>
          <a:p>
            <a:r>
              <a:rPr lang="en-US" sz="2800" dirty="0" smtClean="0"/>
              <a:t>100</a:t>
            </a:r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823" y="1457325"/>
            <a:ext cx="8502177" cy="435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1513" y="514350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MODELS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71513" y="1428750"/>
            <a:ext cx="292580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3"/>
                </a:solidFill>
              </a:rPr>
              <a:t>Logistic with Lasso</a:t>
            </a:r>
            <a:endParaRPr lang="en-US" sz="3600" dirty="0">
              <a:solidFill>
                <a:schemeClr val="accent3"/>
              </a:solidFill>
            </a:endParaRPr>
          </a:p>
          <a:p>
            <a:endParaRPr lang="en-US" sz="2800" dirty="0" smtClean="0"/>
          </a:p>
          <a:p>
            <a:r>
              <a:rPr lang="en-US" sz="2800" dirty="0" smtClean="0"/>
              <a:t>Choose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r>
              <a:rPr lang="en-US" sz="2800" dirty="0" smtClean="0"/>
              <a:t>Log(lambda) = -5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314" y="1565731"/>
            <a:ext cx="8492414" cy="434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84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7238" y="614363"/>
            <a:ext cx="2220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FEATURES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243012" y="2025908"/>
            <a:ext cx="962977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800" dirty="0" smtClean="0"/>
              <a:t>5000-dim SIFT feature provided</a:t>
            </a:r>
          </a:p>
          <a:p>
            <a:pPr marL="342900" indent="-342900">
              <a:buAutoNum type="arabicPeriod"/>
            </a:pPr>
            <a:endParaRPr lang="en-US" altLang="zh-CN" sz="2800" dirty="0" smtClean="0"/>
          </a:p>
          <a:p>
            <a:pPr marL="342900" indent="-342900">
              <a:buAutoNum type="arabicPeriod"/>
            </a:pPr>
            <a:r>
              <a:rPr lang="en-US" altLang="zh-CN" sz="2800" dirty="0" smtClean="0"/>
              <a:t>Extract 448-dim HOG(</a:t>
            </a:r>
            <a:r>
              <a:rPr lang="en-US" sz="2800" dirty="0" smtClean="0"/>
              <a:t>Histogram of Oriented Gradient)</a:t>
            </a:r>
            <a:r>
              <a:rPr lang="en-US" altLang="zh-CN" sz="2800" dirty="0" smtClean="0"/>
              <a:t> feature from raw images</a:t>
            </a:r>
          </a:p>
          <a:p>
            <a:pPr marL="342900" indent="-342900">
              <a:buAutoNum type="arabicPeriod"/>
            </a:pPr>
            <a:endParaRPr lang="en-US" sz="2800" dirty="0" smtClean="0"/>
          </a:p>
          <a:p>
            <a:pPr marL="342900" indent="-342900">
              <a:buAutoNum type="arabicPeriod"/>
            </a:pPr>
            <a:r>
              <a:rPr lang="en-US" sz="2800" dirty="0" smtClean="0"/>
              <a:t>Extract 59-dim LBP(Local Binary Patterns) feature from raw images</a:t>
            </a:r>
          </a:p>
          <a:p>
            <a:pPr marL="342900" indent="-342900">
              <a:buAutoNum type="arabicPeriod"/>
            </a:pPr>
            <a:endParaRPr lang="en-US" altLang="zh-CN" sz="2800" dirty="0" smtClean="0"/>
          </a:p>
          <a:p>
            <a:pPr marL="342900" indent="-342900">
              <a:buAutoNum type="arabicPeriod"/>
            </a:pPr>
            <a:r>
              <a:rPr lang="en-US" altLang="zh-CN" sz="2800" dirty="0" smtClean="0"/>
              <a:t>Transform images to black and white and extract 256-dim gray scale feature</a:t>
            </a:r>
          </a:p>
          <a:p>
            <a:pPr marL="342900" indent="-342900">
              <a:buAutoNum type="arabicPeriod"/>
            </a:pPr>
            <a:endParaRPr lang="en-US" altLang="zh-CN" sz="2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243012" y="1260694"/>
            <a:ext cx="3666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Total 5763- dim feature:</a:t>
            </a:r>
            <a:endParaRPr lang="en-US" sz="2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6093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1152</TotalTime>
  <Words>350</Words>
  <Application>Microsoft Macintosh PowerPoint</Application>
  <PresentationFormat>Widescreen</PresentationFormat>
  <Paragraphs>132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Gill Sans MT</vt:lpstr>
      <vt:lpstr>Mangal</vt:lpstr>
      <vt:lpstr>华文中宋</vt:lpstr>
      <vt:lpstr>Arial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121509</dc:creator>
  <cp:lastModifiedBy>121509</cp:lastModifiedBy>
  <cp:revision>42</cp:revision>
  <cp:lastPrinted>2017-11-01T16:19:32Z</cp:lastPrinted>
  <dcterms:created xsi:type="dcterms:W3CDTF">2017-10-31T21:45:11Z</dcterms:created>
  <dcterms:modified xsi:type="dcterms:W3CDTF">2017-11-01T17:01:31Z</dcterms:modified>
</cp:coreProperties>
</file>